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0" r:id="rId3"/>
    <p:sldId id="272" r:id="rId4"/>
    <p:sldId id="273" r:id="rId5"/>
    <p:sldId id="274" r:id="rId6"/>
    <p:sldId id="276" r:id="rId7"/>
    <p:sldId id="277" r:id="rId8"/>
    <p:sldId id="275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3" r:id="rId22"/>
    <p:sldId id="294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0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7000"/>
    <a:srgbClr val="004200"/>
    <a:srgbClr val="B00000"/>
    <a:srgbClr val="8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6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C931E-0C94-431D-ACE7-BBE2916A0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373A-86ED-4698-8103-580438C19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A153-27CB-436A-91FE-80D687F84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99CA3-AFFC-4CFB-B9D5-B8704AF53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38298-7017-492F-838B-D7D41CB11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E8631-9A30-42F6-AB25-DFF111FEF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F9F05-EA77-4A28-A988-A55B4E2BA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E3BC5-F28E-4CCD-A039-0C3218F9A2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B988-832C-4223-B2A9-F9285BE5C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8BFA3-D357-4AAE-AE83-B2F7F60BE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468F8-152D-4D21-B79F-8D08892B3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F7E1B45-4B63-4A22-BA94-1A2D2DE59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85992"/>
            <a:ext cx="7775575" cy="351949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8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Урочище </a:t>
            </a:r>
            <a:r>
              <a:rPr lang="ru-RU" sz="48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4800" b="1" dirty="0" err="1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Меличи</a:t>
            </a:r>
            <a:r>
              <a:rPr lang="ru-RU" sz="48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  <a:p>
            <a:pPr eaLnBrk="1" hangingPunct="1">
              <a:buFontTx/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smtClean="0"/>
              <a:t>В 60-е годы  </a:t>
            </a:r>
            <a:br>
              <a:rPr lang="ru-RU" sz="1600" smtClean="0"/>
            </a:br>
            <a:r>
              <a:rPr lang="ru-RU" sz="1600" smtClean="0"/>
              <a:t>вместо  деревянного памятника появился  обелиск из бетона</a:t>
            </a:r>
          </a:p>
        </p:txBody>
      </p:sp>
      <p:sp>
        <p:nvSpPr>
          <p:cNvPr id="12291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Самое активное участие   в установке бетонного обелиска принимал  </a:t>
            </a:r>
          </a:p>
          <a:p>
            <a:pPr algn="ctr"/>
            <a:r>
              <a:rPr lang="ru-RU" sz="2400" dirty="0" smtClean="0"/>
              <a:t>В.П. Курильский , который в то время работал шофёром  строительно-монтажного управления в                 п. Белая Берёзка</a:t>
            </a:r>
          </a:p>
          <a:p>
            <a:endParaRPr lang="ru-RU" sz="2400" dirty="0" smtClean="0"/>
          </a:p>
        </p:txBody>
      </p:sp>
      <p:pic>
        <p:nvPicPr>
          <p:cNvPr id="5" name="Содержимое 5" descr="cSqqbbai9Yc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93608" y="620688"/>
            <a:ext cx="3674633" cy="5505475"/>
          </a:xfr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Там похоронены партизаны и мирные жители.  В 90-е годы был поставлен трёхметровый  крест в честь мирных жителей</a:t>
            </a:r>
            <a:r>
              <a:rPr lang="ru-RU" sz="4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3" name="Picture 2" descr="C:\Users\Alexy\Desktop\Новая папка (2)\DSC0236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1341438"/>
            <a:ext cx="5905500" cy="4248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User\Рабочий стол\картинки\21262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87450" y="981075"/>
            <a:ext cx="64960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Шумел сурово Брянский лес,</a:t>
            </a:r>
          </a:p>
          <a:p>
            <a:r>
              <a:rPr lang="ru-RU" sz="3600" b="1" dirty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Спускались синие туманы,</a:t>
            </a:r>
          </a:p>
          <a:p>
            <a:r>
              <a:rPr lang="ru-RU" sz="36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3600" b="1" dirty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сосны слышали окрест,</a:t>
            </a:r>
          </a:p>
          <a:p>
            <a:r>
              <a:rPr lang="ru-RU" sz="3600" b="1" dirty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шли…</a:t>
            </a:r>
          </a:p>
          <a:p>
            <a:r>
              <a:rPr lang="ru-RU" sz="3600" b="1" dirty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шли на битву партизаны…</a:t>
            </a:r>
          </a:p>
          <a:p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3008312" cy="1162050"/>
          </a:xfrm>
        </p:spPr>
        <p:txBody>
          <a:bodyPr/>
          <a:lstStyle/>
          <a:p>
            <a:r>
              <a:rPr lang="ru-RU" sz="1800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Карта-схема партизанского движения в Трубчевском районе</a:t>
            </a:r>
          </a:p>
        </p:txBody>
      </p:sp>
      <p:sp>
        <p:nvSpPr>
          <p:cNvPr id="15363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1600" b="1" dirty="0" smtClean="0"/>
              <a:t>Урочище </a:t>
            </a:r>
            <a:r>
              <a:rPr lang="ru-RU" sz="1600" b="1" dirty="0" err="1" smtClean="0"/>
              <a:t>Меличи</a:t>
            </a:r>
            <a:endParaRPr lang="ru-RU" sz="1600" b="1" dirty="0" smtClean="0"/>
          </a:p>
          <a:p>
            <a:r>
              <a:rPr lang="ru-RU" sz="1600" b="1" dirty="0" smtClean="0"/>
              <a:t>                  Памятники  воинской и                                          </a:t>
            </a:r>
          </a:p>
          <a:p>
            <a:r>
              <a:rPr lang="ru-RU" sz="1600" b="1" dirty="0" smtClean="0"/>
              <a:t>                  партизанской славы</a:t>
            </a:r>
          </a:p>
          <a:p>
            <a:r>
              <a:rPr lang="ru-RU" sz="1600" b="1" dirty="0" smtClean="0"/>
              <a:t>                   Важнейшие боевые    </a:t>
            </a:r>
          </a:p>
          <a:p>
            <a:r>
              <a:rPr lang="ru-RU" sz="1600" b="1" dirty="0" smtClean="0"/>
              <a:t>                    операции партизан</a:t>
            </a:r>
          </a:p>
          <a:p>
            <a:r>
              <a:rPr lang="ru-RU" sz="1600" b="1" dirty="0" smtClean="0"/>
              <a:t>                -    Штаб партизанской        </a:t>
            </a:r>
          </a:p>
          <a:p>
            <a:r>
              <a:rPr lang="ru-RU" sz="1600" b="1" dirty="0" smtClean="0"/>
              <a:t>                          бригады</a:t>
            </a:r>
          </a:p>
          <a:p>
            <a:r>
              <a:rPr lang="ru-RU" sz="1600" b="1" dirty="0" smtClean="0"/>
              <a:t>                  -  Места соединения                        </a:t>
            </a:r>
          </a:p>
          <a:p>
            <a:r>
              <a:rPr lang="ru-RU" sz="1600" b="1" dirty="0" smtClean="0"/>
              <a:t>                     партизан с  частями</a:t>
            </a:r>
          </a:p>
          <a:p>
            <a:r>
              <a:rPr lang="ru-RU" sz="1600" b="1" dirty="0" smtClean="0"/>
              <a:t>                     Советской Армии</a:t>
            </a:r>
          </a:p>
          <a:p>
            <a:r>
              <a:rPr lang="ru-RU" sz="1600" b="1" dirty="0" smtClean="0"/>
              <a:t>                  -   Братские могилы    </a:t>
            </a:r>
          </a:p>
          <a:p>
            <a:r>
              <a:rPr lang="ru-RU" sz="1600" b="1" dirty="0" smtClean="0"/>
              <a:t>                          и    обелиски</a:t>
            </a:r>
          </a:p>
          <a:p>
            <a:endParaRPr lang="ru-RU" dirty="0" smtClean="0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827088" y="4005263"/>
            <a:ext cx="504825" cy="287337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7088" y="3284538"/>
            <a:ext cx="431800" cy="21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827088" y="2708275"/>
            <a:ext cx="288925" cy="373063"/>
          </a:xfrm>
          <a:prstGeom prst="flowChartPunchedTap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367" name="Содержимое 7" descr="G:\сканированиедокументов 1\IMG_0201.jpg"/>
          <p:cNvPicPr>
            <a:picLocks noGrp="1"/>
          </p:cNvPicPr>
          <p:nvPr>
            <p:ph idx="1"/>
          </p:nvPr>
        </p:nvPicPr>
        <p:blipFill>
          <a:blip r:embed="rId2" cstate="email">
            <a:grayscl/>
            <a:biLevel thresh="50000"/>
          </a:blip>
          <a:srcRect l="18593" t="27661" r="34401" b="29033"/>
          <a:stretch>
            <a:fillRect/>
          </a:stretch>
        </p:blipFill>
        <p:spPr>
          <a:xfrm>
            <a:off x="3924300" y="836613"/>
            <a:ext cx="3767138" cy="4776787"/>
          </a:xfrm>
          <a:solidFill>
            <a:srgbClr val="FF0000"/>
          </a:solidFill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В 1942-43 годах здесь находилась главная база партизанской бригады им. Чапаева</a:t>
            </a:r>
            <a:b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</a:b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(комбриг Кошелев В.И.)</a:t>
            </a:r>
          </a:p>
        </p:txBody>
      </p:sp>
      <p:sp>
        <p:nvSpPr>
          <p:cNvPr id="16387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b="1" dirty="0" smtClean="0"/>
              <a:t>Для того чтобы улучшить манёвренность отряда, отделили от него медицинскую и хозяйственную части, разместили их в глубине леса урочище </a:t>
            </a:r>
            <a:r>
              <a:rPr lang="ru-RU" sz="1600" b="1" dirty="0" err="1" smtClean="0"/>
              <a:t>Меличи</a:t>
            </a:r>
            <a:r>
              <a:rPr lang="ru-RU" sz="1600" b="1" dirty="0" smtClean="0"/>
              <a:t>.</a:t>
            </a:r>
          </a:p>
          <a:p>
            <a:r>
              <a:rPr lang="ru-RU" sz="1600" b="1" dirty="0" smtClean="0"/>
              <a:t>В округе посёлка располагались склады оружия,  санчасть, баня, пекарня, кухня, мельница, кузница, мастерская по ремонту одежды, обуви ,  оружия.</a:t>
            </a:r>
          </a:p>
          <a:p>
            <a:r>
              <a:rPr lang="ru-RU" sz="1600" b="1" dirty="0" smtClean="0"/>
              <a:t>С августа 1942 года в шалашах и землянках располагались партизанские семьи.</a:t>
            </a:r>
          </a:p>
          <a:p>
            <a:endParaRPr lang="ru-RU" dirty="0" smtClean="0"/>
          </a:p>
        </p:txBody>
      </p:sp>
      <p:pic>
        <p:nvPicPr>
          <p:cNvPr id="5" name="Содержимое 4" descr="IMG_0186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l="39188" t="46771" b="16636"/>
          <a:stretch>
            <a:fillRect/>
          </a:stretch>
        </p:blipFill>
        <p:spPr>
          <a:xfrm>
            <a:off x="3813988" y="1265581"/>
            <a:ext cx="4633874" cy="386805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Василий Иванович Кошелев –  партизанский командир бригады им. Чапаева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/>
            </a:r>
            <a:b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</a:br>
            <a:endParaRPr lang="ru-RU" sz="2000" dirty="0" smtClean="0">
              <a:ln>
                <a:solidFill>
                  <a:schemeClr val="tx1"/>
                </a:solidFill>
              </a:ln>
              <a:solidFill>
                <a:srgbClr val="FF99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59832" y="1700808"/>
            <a:ext cx="3062833" cy="4254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Илларион Антонович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Гудзенко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– подполковник, командир  бригады им. Ворошилова № 2</a:t>
            </a:r>
            <a:endParaRPr lang="ru-RU" sz="2000" dirty="0" smtClean="0">
              <a:ln>
                <a:solidFill>
                  <a:schemeClr val="tx1"/>
                </a:solidFill>
              </a:ln>
              <a:solidFill>
                <a:srgbClr val="FF9900"/>
              </a:solidFill>
            </a:endParaRPr>
          </a:p>
        </p:txBody>
      </p:sp>
      <p:pic>
        <p:nvPicPr>
          <p:cNvPr id="3" name="Рисунок 2" descr="C:\Users\Alexy\AppData\Local\Microsoft\Windows\Temporary Internet Files\Content.Word\IMG_0184.jpg"/>
          <p:cNvPicPr/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275856" y="1700808"/>
            <a:ext cx="252028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В 1943 году партизанские отряды  оказались блокированными немцами в районе </a:t>
            </a:r>
            <a:r>
              <a:rPr lang="ru-RU" sz="1600" dirty="0" err="1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Меличей</a:t>
            </a:r>
            <a:endParaRPr lang="ru-RU" sz="1600" dirty="0" smtClean="0">
              <a:ln>
                <a:solidFill>
                  <a:schemeClr val="tx1"/>
                </a:solidFill>
              </a:ln>
              <a:solidFill>
                <a:srgbClr val="FF9900"/>
              </a:solidFill>
            </a:endParaRPr>
          </a:p>
        </p:txBody>
      </p:sp>
      <p:sp>
        <p:nvSpPr>
          <p:cNvPr id="19459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b="1" dirty="0" smtClean="0"/>
              <a:t>Партизанские отряды </a:t>
            </a:r>
            <a:r>
              <a:rPr lang="ru-RU" sz="1600" b="1" dirty="0" err="1" smtClean="0"/>
              <a:t>Середино-Будского</a:t>
            </a:r>
            <a:r>
              <a:rPr lang="ru-RU" sz="1600" b="1" dirty="0" smtClean="0"/>
              <a:t> района, часть партизан бригады им. Чапаева,  бригады им.  Ворошилова № </a:t>
            </a:r>
            <a:r>
              <a:rPr lang="ru-RU" sz="1800" b="1" dirty="0" smtClean="0"/>
              <a:t>2</a:t>
            </a:r>
            <a:r>
              <a:rPr lang="ru-RU" sz="1600" b="1" dirty="0" smtClean="0"/>
              <a:t> попали в окружение. Благодаря  командиру бригады  им.  Ворошилова  №</a:t>
            </a:r>
            <a:r>
              <a:rPr lang="ru-RU" sz="2000" b="1" dirty="0" smtClean="0"/>
              <a:t> </a:t>
            </a:r>
            <a:r>
              <a:rPr lang="ru-RU" sz="1800" b="1" dirty="0" smtClean="0"/>
              <a:t>2 </a:t>
            </a:r>
          </a:p>
          <a:p>
            <a:r>
              <a:rPr lang="ru-RU" sz="1600" b="1" dirty="0" smtClean="0"/>
              <a:t>И.А. </a:t>
            </a:r>
            <a:r>
              <a:rPr lang="ru-RU" sz="1600" b="1" dirty="0" err="1" smtClean="0"/>
              <a:t>Гудзенко</a:t>
            </a:r>
            <a:r>
              <a:rPr lang="ru-RU" sz="1600" b="1" dirty="0" smtClean="0"/>
              <a:t> , партизаны прорвали кольцо окружения, но сам подполковник </a:t>
            </a:r>
            <a:r>
              <a:rPr lang="ru-RU" sz="1600" b="1" dirty="0" err="1" smtClean="0"/>
              <a:t>Гудзенко</a:t>
            </a:r>
            <a:r>
              <a:rPr lang="ru-RU" sz="1600" b="1" dirty="0" smtClean="0"/>
              <a:t> погиб  в этом бою в районе </a:t>
            </a:r>
            <a:r>
              <a:rPr lang="ru-RU" sz="1600" b="1" dirty="0" err="1" smtClean="0"/>
              <a:t>Бонзонки</a:t>
            </a:r>
            <a:r>
              <a:rPr lang="ru-RU" sz="1600" b="1" dirty="0" smtClean="0"/>
              <a:t>. Похоронен он , как и многие партизаны и командиры, в братской могиле на </a:t>
            </a:r>
            <a:r>
              <a:rPr lang="ru-RU" sz="1600" b="1" dirty="0" err="1" smtClean="0"/>
              <a:t>Меличах</a:t>
            </a:r>
            <a:r>
              <a:rPr lang="ru-RU" b="1" dirty="0" smtClean="0"/>
              <a:t>.</a:t>
            </a:r>
          </a:p>
          <a:p>
            <a:endParaRPr lang="ru-RU" b="1" dirty="0" smtClean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439285" y="786837"/>
            <a:ext cx="3383280" cy="4825538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На бетонном обелиске укреплена плита с именами 79 погибших партизан</a:t>
            </a:r>
          </a:p>
        </p:txBody>
      </p:sp>
      <p:sp>
        <p:nvSpPr>
          <p:cNvPr id="20483" name="Текст 3"/>
          <p:cNvSpPr>
            <a:spLocks noGrp="1"/>
          </p:cNvSpPr>
          <p:nvPr>
            <p:ph type="body" sz="half" idx="2"/>
          </p:nvPr>
        </p:nvSpPr>
        <p:spPr>
          <a:xfrm>
            <a:off x="395288" y="1412875"/>
            <a:ext cx="3008312" cy="4691063"/>
          </a:xfrm>
        </p:spPr>
        <p:txBody>
          <a:bodyPr/>
          <a:lstStyle/>
          <a:p>
            <a:r>
              <a:rPr lang="ru-RU" sz="1600" b="1" dirty="0" smtClean="0"/>
              <a:t>В архивах г. Брянска были обнаружены сведения о погибших в июне 1943 года при чистке леса командирах Сумских партизанских отрядов.</a:t>
            </a:r>
          </a:p>
          <a:p>
            <a:r>
              <a:rPr lang="ru-RU" sz="1600" b="1" dirty="0" smtClean="0"/>
              <a:t>К.Г. Горюнов -  командир </a:t>
            </a:r>
            <a:r>
              <a:rPr lang="ru-RU" sz="1600" b="1" dirty="0" err="1" smtClean="0"/>
              <a:t>Хильчанского</a:t>
            </a:r>
            <a:r>
              <a:rPr lang="ru-RU" sz="1600" b="1" dirty="0" smtClean="0"/>
              <a:t> отряда;</a:t>
            </a:r>
          </a:p>
          <a:p>
            <a:r>
              <a:rPr lang="ru-RU" sz="1600" b="1" dirty="0" smtClean="0"/>
              <a:t>С.М. </a:t>
            </a:r>
            <a:r>
              <a:rPr lang="ru-RU" sz="1600" b="1" dirty="0" err="1" smtClean="0"/>
              <a:t>Гнибеда</a:t>
            </a:r>
            <a:r>
              <a:rPr lang="ru-RU" sz="1600" b="1" dirty="0" smtClean="0"/>
              <a:t> – командир партизанского отряда «За  Родину»;</a:t>
            </a:r>
          </a:p>
          <a:p>
            <a:r>
              <a:rPr lang="ru-RU" sz="1600" b="1" dirty="0" smtClean="0"/>
              <a:t>Н.П. Бойко – командир соединений Сумских партизан.</a:t>
            </a:r>
          </a:p>
          <a:p>
            <a:r>
              <a:rPr lang="ru-RU" sz="1600" b="1" dirty="0" smtClean="0"/>
              <a:t>Все  они похоронены в братской могиле в </a:t>
            </a:r>
            <a:r>
              <a:rPr lang="ru-RU" sz="1600" b="1" dirty="0" err="1" smtClean="0"/>
              <a:t>Меличах</a:t>
            </a:r>
            <a:endParaRPr lang="ru-RU" sz="1600" b="1" dirty="0" smtClean="0"/>
          </a:p>
          <a:p>
            <a:endParaRPr lang="ru-RU" dirty="0" smtClean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842847" y="545768"/>
            <a:ext cx="4576156" cy="5307676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3008313" cy="1500198"/>
          </a:xfrm>
        </p:spPr>
        <p:txBody>
          <a:bodyPr/>
          <a:lstStyle/>
          <a:p>
            <a:r>
              <a:rPr lang="ru-RU" sz="1800" dirty="0" smtClean="0"/>
              <a:t>Преклоним голову и стоя помолчим,</a:t>
            </a:r>
            <a:br>
              <a:rPr lang="ru-RU" sz="1800" dirty="0" smtClean="0"/>
            </a:br>
            <a:r>
              <a:rPr lang="ru-RU" sz="1800" dirty="0" smtClean="0"/>
              <a:t>Помянем </a:t>
            </a:r>
            <a:r>
              <a:rPr lang="ru-RU" sz="1800" dirty="0" err="1" smtClean="0"/>
              <a:t>невернувшихся</a:t>
            </a:r>
            <a:r>
              <a:rPr lang="ru-RU" sz="1800" dirty="0" smtClean="0"/>
              <a:t> из боя.</a:t>
            </a:r>
            <a:br>
              <a:rPr lang="ru-RU" sz="1800" dirty="0" smtClean="0"/>
            </a:br>
            <a:r>
              <a:rPr lang="ru-RU" sz="1800" dirty="0" smtClean="0"/>
              <a:t>(Л.Г. Лескова)</a:t>
            </a:r>
          </a:p>
        </p:txBody>
      </p:sp>
      <p:sp>
        <p:nvSpPr>
          <p:cNvPr id="21507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00240"/>
            <a:ext cx="3008313" cy="4125923"/>
          </a:xfrm>
        </p:spPr>
        <p:txBody>
          <a:bodyPr/>
          <a:lstStyle/>
          <a:p>
            <a:pPr algn="ctr"/>
            <a:r>
              <a:rPr lang="ru-RU" sz="2000" dirty="0" smtClean="0"/>
              <a:t>У обелиска на братской могиле ежегодно   9 мая и 17 сентября собираются ветераны войны, жители п. Белая Берёзка, бывшие партизаны,  чтобы вспомнить  друзей-фронтовиков, почтить память воинов-партизан, погибших  во время войны.</a:t>
            </a:r>
          </a:p>
          <a:p>
            <a:pPr algn="ctr"/>
            <a:r>
              <a:rPr lang="ru-RU" sz="2000" dirty="0" smtClean="0"/>
              <a:t>Фото  1964 года</a:t>
            </a:r>
          </a:p>
          <a:p>
            <a:endParaRPr lang="ru-RU" dirty="0" smtClean="0"/>
          </a:p>
        </p:txBody>
      </p:sp>
      <p:pic>
        <p:nvPicPr>
          <p:cNvPr id="5" name="Picture 2" descr="C:\Users\Alexy\Desktop\работа\сканированиедокументов 1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923928" y="1844824"/>
            <a:ext cx="4248150" cy="3096344"/>
          </a:xfrm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549275"/>
            <a:ext cx="7704137" cy="480855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Семь десятилетий  </a:t>
            </a: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минуло  с самой кровопролитной  войны.</a:t>
            </a:r>
            <a:b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Подлечила свои раны Земля. Постарели или ушли из жизни фронтовики. </a:t>
            </a:r>
            <a:b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Ушли в прошлое грозовые дни и ночи 1941-1945 годов. </a:t>
            </a:r>
            <a:b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 стоят по России большие и малые  памятники, стелы, обелиски, взывая к ныне живущим, и не дают стереть из памяти людской подвиги народа.</a:t>
            </a:r>
            <a:b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dirty="0" smtClean="0">
              <a:ln w="1905">
                <a:solidFill>
                  <a:schemeClr val="tx1"/>
                </a:solidFill>
              </a:ln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Alexy\Desktop\Новая папка (2)\DSC0239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76375" y="1628775"/>
            <a:ext cx="67024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В Брянском лесу тишина…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FF9900"/>
              </a:solidFill>
            </a:endParaRPr>
          </a:p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В Брянском лесу отгремела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война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lexy\Desktop\Новая папка (2)\DSC023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51500" y="908050"/>
            <a:ext cx="34925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А в лесу, в его разливе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                               близком,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Ничего посмертно не тая,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Под сосной, под звёздным обелиском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Спят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недолюбившие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         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9900"/>
              </a:solidFill>
            </a:endParaRP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                                  мужья.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И сюда, где строг убор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                            сосновый,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Где себе и людям 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                          не солгать,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Память сердца нас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                приводит снова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У могил солдатских                                       </a:t>
            </a:r>
          </a:p>
          <a:p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                             постоять.</a:t>
            </a:r>
          </a:p>
          <a:p>
            <a:endParaRPr lang="ru-RU" sz="1600" dirty="0"/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lexy\Desktop\Новая папка (2)\DSC0236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03648" y="4077072"/>
            <a:ext cx="7128792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200" b="1" spc="50" dirty="0">
                <a:ln w="11430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Помните!</a:t>
            </a:r>
          </a:p>
          <a:p>
            <a:pPr>
              <a:lnSpc>
                <a:spcPct val="150000"/>
              </a:lnSpc>
              <a:defRPr/>
            </a:pPr>
            <a:r>
              <a:rPr lang="ru-RU" sz="3200" b="1" spc="50" dirty="0">
                <a:ln w="11430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тех, кто уже не придёт никогда, -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3200" b="1" spc="50" dirty="0">
                <a:ln w="11430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Помните!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404813"/>
          <a:ext cx="8208912" cy="59766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304"/>
                <a:gridCol w="2736304"/>
                <a:gridCol w="2736304"/>
              </a:tblGrid>
              <a:tr h="911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ФИО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Воинское звание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Дата гибели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92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Лазарев Н.П.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мл. лейтенант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01.09.1941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692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Артемов Ф.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партизан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2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Бабаев В.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партизан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Бакутин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М.И.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начальник штаба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2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Байсултанов</a:t>
                      </a: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Т.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партизан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2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Беликов Е.Е.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партизан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2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Беликов С.М.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партизан</a:t>
                      </a:r>
                    </a:p>
                    <a:p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404813"/>
          <a:ext cx="8496945" cy="6003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/>
                <a:gridCol w="2832315"/>
                <a:gridCol w="2832315"/>
              </a:tblGrid>
              <a:tr h="935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Белоножко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А.Ф.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03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БелоножкоГ.Ф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3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Болотников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3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Бровкин И.М.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3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Брук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3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Брук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Н.М.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3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Букаев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В.И.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46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Бутрилов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С.И.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3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Ветров Н.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404658"/>
          <a:ext cx="8568951" cy="5936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Волков И.И.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Галков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В.М.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13.01.1943</a:t>
                      </a:r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Галупов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Ф.Д.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Горбаткин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Ю.А.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Госпорян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Р.М.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Гудзенко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И.А.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Гусев Н.Г.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подполковник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Дворецкий И.В.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Доля И.В.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Дубовик И.Ф.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Зоворикин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Зенькин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И.В.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Зазуля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И.К.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зам. ком. бриг.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Зубов Г.И.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3888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535" y="620688"/>
          <a:ext cx="8280921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07"/>
                <a:gridCol w="2760307"/>
                <a:gridCol w="2760307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Исаев И.А.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Кевченко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Д.И.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Ковалёв Е.Г.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Коротков А.П.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Кривешин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Крупнов Д.Н.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Крюков С.Д.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15.03.1943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Мешташкин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К.И.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Михайлова Т.И.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Намцев Н.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Подгурский Г.С.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Подберёзко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З.Ф.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Попов Н.В.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Попов К.И.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512" y="476672"/>
          <a:ext cx="8496944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6"/>
                <a:gridCol w="2784309"/>
                <a:gridCol w="2784309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Прибыльский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Н.Ф.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Привалов А.И.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Прокофьев А.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Путин Н.М.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Пыкин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В.Д.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Родионов Н.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Селезнев Д.М.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Селезнев Н.Д.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Семенов  И.Ф.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Сергеенко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А.Е.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Сидорин И.С.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Скарлупин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М.П.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Сидорин И.С.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Соколов К.И.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476250"/>
          <a:ext cx="8352927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/>
                <a:gridCol w="2784309"/>
                <a:gridCol w="2784309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Спирягин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П.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Суворов П.Т.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Таросин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П.А.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Тимошкин П.М.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Федосенко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И.З.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Фролов В.К.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Хмеличенко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Ф.И.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23.06.1942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Храмогин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М.Б.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Цыбин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М.И.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Шава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И.А.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Шаламов З.Е.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Шапошников Г.Н.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Шдыньков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И.А.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Шпаков Д.И.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548680"/>
          <a:ext cx="8640960" cy="547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880320"/>
                <a:gridCol w="2880320"/>
              </a:tblGrid>
              <a:tr h="1368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Шпут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М.П.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Шуваев В.Ф.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endParaRPr lang="ru-RU" sz="3600" b="1"/>
                    </a:p>
                  </a:txBody>
                  <a:tcPr/>
                </a:tc>
              </a:tr>
              <a:tr h="1368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Смирнов  Б.Г.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05.06.1943</a:t>
                      </a:r>
                    </a:p>
                  </a:txBody>
                  <a:tcPr marL="68580" marR="68580" marT="0" marB="0" horzOverflow="overflow"/>
                </a:tc>
              </a:tr>
              <a:tr h="1368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Зенковский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В.А.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партизан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1942</a:t>
                      </a: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8888" y="476250"/>
            <a:ext cx="6400800" cy="1752600"/>
          </a:xfrm>
        </p:spPr>
        <p:txBody>
          <a:bodyPr/>
          <a:lstStyle/>
          <a:p>
            <a:r>
              <a:rPr lang="ru-RU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Дорога к братской могиле партизан</a:t>
            </a:r>
          </a:p>
        </p:txBody>
      </p:sp>
      <p:pic>
        <p:nvPicPr>
          <p:cNvPr id="4" name="Содержимое 3" descr="DSC0233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54163" y="1600200"/>
            <a:ext cx="6035675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7772400" cy="1470025"/>
          </a:xfrm>
        </p:spPr>
        <p:txBody>
          <a:bodyPr/>
          <a:lstStyle/>
          <a:p>
            <a:r>
              <a:rPr lang="ru-RU" sz="1800" dirty="0" smtClean="0"/>
              <a:t>Автор: </a:t>
            </a:r>
            <a:r>
              <a:rPr lang="ru-RU" sz="1800" dirty="0" err="1" smtClean="0"/>
              <a:t>Комелягин</a:t>
            </a:r>
            <a:r>
              <a:rPr lang="ru-RU" sz="1800" dirty="0" smtClean="0"/>
              <a:t> Алексей Александрович, 14 лет, МБОУ Белоберезковская СОШ № 1</a:t>
            </a:r>
            <a:br>
              <a:rPr lang="ru-RU" sz="1800" dirty="0" smtClean="0"/>
            </a:br>
            <a:r>
              <a:rPr lang="ru-RU" sz="1800" dirty="0" smtClean="0"/>
              <a:t>Руководитель: </a:t>
            </a:r>
            <a:r>
              <a:rPr lang="ru-RU" sz="1800" dirty="0" err="1" smtClean="0"/>
              <a:t>Комелягина</a:t>
            </a:r>
            <a:r>
              <a:rPr lang="ru-RU" sz="1800" dirty="0" smtClean="0"/>
              <a:t> Наталья Ивановна, педагог дополнительного образования, МБОУ Белоберезковская СОШ № 1</a:t>
            </a:r>
            <a:br>
              <a:rPr lang="ru-RU" sz="1800" dirty="0" smtClean="0"/>
            </a:br>
            <a:r>
              <a:rPr lang="ru-RU" sz="1800" dirty="0" smtClean="0"/>
              <a:t>Консультант: </a:t>
            </a:r>
            <a:r>
              <a:rPr lang="ru-RU" sz="1800" dirty="0" err="1" smtClean="0"/>
              <a:t>Крещик</a:t>
            </a:r>
            <a:r>
              <a:rPr lang="ru-RU" sz="1800" dirty="0" smtClean="0"/>
              <a:t> Сергей Андреевич</a:t>
            </a:r>
            <a:br>
              <a:rPr lang="ru-RU" sz="1800" dirty="0" smtClean="0"/>
            </a:br>
            <a:endParaRPr lang="ru-RU" sz="1800" dirty="0" smtClean="0"/>
          </a:p>
        </p:txBody>
      </p:sp>
      <p:sp>
        <p:nvSpPr>
          <p:cNvPr id="337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348880"/>
            <a:ext cx="6400800" cy="3889151"/>
          </a:xfrm>
        </p:spPr>
        <p:txBody>
          <a:bodyPr/>
          <a:lstStyle/>
          <a:p>
            <a:r>
              <a:rPr lang="ru-RU" sz="1400" dirty="0" smtClean="0"/>
              <a:t>Список использованных источников:</a:t>
            </a:r>
          </a:p>
          <a:p>
            <a:r>
              <a:rPr lang="ru-RU" sz="1400" dirty="0" smtClean="0"/>
              <a:t>Статьи сотрудника музея истории п. Белая Берёзка Дорохова Н.А.,</a:t>
            </a:r>
          </a:p>
          <a:p>
            <a:r>
              <a:rPr lang="ru-RU" sz="1400" dirty="0" smtClean="0"/>
              <a:t>Фотографии личные и из музея истории п. Белая Берёзка ,</a:t>
            </a:r>
          </a:p>
          <a:p>
            <a:r>
              <a:rPr lang="ru-RU" sz="1400" dirty="0" smtClean="0"/>
              <a:t>Г.Н. Руденков «Сохранить на века»</a:t>
            </a:r>
          </a:p>
          <a:p>
            <a:r>
              <a:rPr lang="ru-RU" sz="1400" dirty="0" smtClean="0"/>
              <a:t>Н.А. Дорохов «Сторона моя родная – Белая Берёзка»</a:t>
            </a:r>
          </a:p>
          <a:p>
            <a:r>
              <a:rPr lang="ru-RU" sz="1400" dirty="0" smtClean="0"/>
              <a:t>Алексей Новицкий «Эту дату  мы в сердце несём»</a:t>
            </a:r>
          </a:p>
          <a:p>
            <a:r>
              <a:rPr lang="ru-RU" sz="1400" dirty="0" smtClean="0"/>
              <a:t>Т.К. </a:t>
            </a:r>
            <a:r>
              <a:rPr lang="ru-RU" sz="1400" dirty="0" err="1" smtClean="0"/>
              <a:t>Дандыкин</a:t>
            </a:r>
            <a:r>
              <a:rPr lang="ru-RU" sz="1400" dirty="0" smtClean="0"/>
              <a:t> «Во имя павших и живых»</a:t>
            </a:r>
          </a:p>
          <a:p>
            <a:r>
              <a:rPr lang="ru-RU" sz="1400" dirty="0" smtClean="0"/>
              <a:t>         </a:t>
            </a:r>
            <a:r>
              <a:rPr lang="en-US" sz="1400" dirty="0" smtClean="0"/>
              <a:t>htt://belayaderyozka.narod./ru/partizan.htm</a:t>
            </a:r>
          </a:p>
          <a:p>
            <a:r>
              <a:rPr lang="ru-RU" sz="1400" dirty="0" smtClean="0"/>
              <a:t>Отрывки из стихотворений  Н. </a:t>
            </a:r>
            <a:r>
              <a:rPr lang="ru-RU" sz="1400" dirty="0" err="1" smtClean="0"/>
              <a:t>Грибачёва</a:t>
            </a:r>
            <a:r>
              <a:rPr lang="ru-RU" sz="1400" dirty="0" smtClean="0"/>
              <a:t>,  А. </a:t>
            </a:r>
            <a:r>
              <a:rPr lang="ru-RU" sz="1400" dirty="0" err="1" smtClean="0"/>
              <a:t>Мехедова</a:t>
            </a:r>
            <a:r>
              <a:rPr lang="ru-RU" sz="1400" dirty="0" smtClean="0"/>
              <a:t>,  Р. Рождественского,  А.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-RU" sz="1400" dirty="0" smtClean="0"/>
              <a:t>                                                                                                                 Софронова</a:t>
            </a:r>
            <a:endParaRPr lang="en-US" sz="1400" dirty="0" smtClean="0"/>
          </a:p>
          <a:p>
            <a:r>
              <a:rPr lang="ru-RU" sz="1400" dirty="0" smtClean="0"/>
              <a:t>                             Музыка-  детские военные песни, «Обелиск»,  исполняет Ваня                                                                                                      </a:t>
            </a:r>
          </a:p>
          <a:p>
            <a:r>
              <a:rPr lang="ru-RU" sz="1400" dirty="0" smtClean="0"/>
              <a:t>                                                                                                                    Вахрушев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/>
          <a:lstStyle/>
          <a:p>
            <a:r>
              <a:rPr lang="ru-RU" sz="2800" b="1" dirty="0" err="1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Меличи</a:t>
            </a: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лесное урочище </a:t>
            </a:r>
            <a:r>
              <a:rPr lang="ru-RU" sz="2800" b="1" dirty="0" err="1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Холмовского</a:t>
            </a: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лесничества, находится в 12 км от п. Белая Берёзка и приблизительно в 2 –ух км от автодороги</a:t>
            </a:r>
          </a:p>
        </p:txBody>
      </p:sp>
      <p:pic>
        <p:nvPicPr>
          <p:cNvPr id="4" name="Содержимое 4" descr="DSC0240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2133600"/>
            <a:ext cx="5688012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y\Desktop\Новая папка (2)\DSC0239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93675" y="-144463"/>
            <a:ext cx="9531350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64050" y="2349500"/>
            <a:ext cx="4679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Урочище </a:t>
            </a:r>
            <a:r>
              <a:rPr lang="ru-RU" sz="3600" b="1" dirty="0" err="1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Меличи</a:t>
            </a:r>
            <a:endParaRPr lang="ru-RU" sz="3600" b="1" dirty="0">
              <a:ln w="1905">
                <a:solidFill>
                  <a:schemeClr val="tx1"/>
                </a:solidFill>
              </a:ln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lexy\Desktop\Новая папка (2)\DSC023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lexy\Desktop\Новая папка (2)\DSC0235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3008313" cy="1079500"/>
          </a:xfrm>
        </p:spPr>
        <p:txBody>
          <a:bodyPr/>
          <a:lstStyle/>
          <a:p>
            <a:pPr algn="ctr"/>
            <a:r>
              <a:rPr lang="ru-RU" sz="2400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ОБЕЛИСК  НА БРАТСКОЙ МОГИЛЕ</a:t>
            </a:r>
          </a:p>
        </p:txBody>
      </p:sp>
      <p:sp>
        <p:nvSpPr>
          <p:cNvPr id="9219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1214422"/>
            <a:ext cx="2952750" cy="3071834"/>
          </a:xfrm>
        </p:spPr>
        <p:txBody>
          <a:bodyPr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b="1" dirty="0" smtClean="0"/>
              <a:t>Бережно ухаживают за памятником на братской могиле  в урочище </a:t>
            </a:r>
            <a:r>
              <a:rPr lang="ru-RU" sz="2400" b="1" dirty="0" err="1" smtClean="0"/>
              <a:t>Меличи</a:t>
            </a:r>
            <a:r>
              <a:rPr lang="ru-RU" sz="2400" b="1" dirty="0" smtClean="0"/>
              <a:t> местные жители.</a:t>
            </a:r>
          </a:p>
          <a:p>
            <a:endParaRPr lang="ru-RU" dirty="0" smtClean="0"/>
          </a:p>
        </p:txBody>
      </p:sp>
      <p:pic>
        <p:nvPicPr>
          <p:cNvPr id="5" name="Содержимое 4" descr="DSC02350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438650" y="642938"/>
            <a:ext cx="3384550" cy="51133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2643182"/>
            <a:ext cx="3143272" cy="4065588"/>
          </a:xfrm>
        </p:spPr>
        <p:txBody>
          <a:bodyPr/>
          <a:lstStyle/>
          <a:p>
            <a:r>
              <a:rPr lang="ru-RU" b="1" dirty="0" smtClean="0"/>
              <a:t>Создатели  памятника   на фото:</a:t>
            </a:r>
          </a:p>
          <a:p>
            <a:r>
              <a:rPr lang="ru-RU" b="1" dirty="0" smtClean="0"/>
              <a:t>Трофимов В.И. – начальник отделения Белоберезковской милиции;</a:t>
            </a:r>
          </a:p>
          <a:p>
            <a:r>
              <a:rPr lang="ru-RU" b="1" dirty="0" smtClean="0"/>
              <a:t>Фёдоров  К.А.  - начальник по снабжению в отряде И.А. </a:t>
            </a:r>
            <a:r>
              <a:rPr lang="ru-RU" b="1" dirty="0" err="1" smtClean="0"/>
              <a:t>Гудзенко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 </a:t>
            </a:r>
            <a:r>
              <a:rPr lang="ru-RU" b="1" dirty="0" smtClean="0"/>
              <a:t> </a:t>
            </a:r>
            <a:r>
              <a:rPr lang="ru-RU" b="1" dirty="0" smtClean="0"/>
              <a:t>Курильский  В.П.-  шофёр        </a:t>
            </a:r>
          </a:p>
          <a:p>
            <a:r>
              <a:rPr lang="ru-RU" b="1" dirty="0" smtClean="0"/>
              <a:t>  </a:t>
            </a:r>
            <a:r>
              <a:rPr lang="ru-RU" b="1" dirty="0" smtClean="0"/>
              <a:t> </a:t>
            </a:r>
            <a:r>
              <a:rPr lang="ru-RU" b="1" dirty="0" smtClean="0"/>
              <a:t>СМУ  в    п.    Белая Берёзка;   Корнеев М.Ф.  -  первый   послевоенный     </a:t>
            </a:r>
            <a:r>
              <a:rPr lang="ru-RU" b="1" dirty="0" smtClean="0"/>
              <a:t>  </a:t>
            </a:r>
            <a:r>
              <a:rPr lang="ru-RU" b="1" dirty="0" smtClean="0"/>
              <a:t>участковый в п. Белая Берёзка</a:t>
            </a:r>
            <a:r>
              <a:rPr lang="ru-RU" b="1" dirty="0" smtClean="0"/>
              <a:t>; </a:t>
            </a:r>
            <a:br>
              <a:rPr lang="ru-RU" b="1" dirty="0" smtClean="0"/>
            </a:br>
            <a:r>
              <a:rPr lang="ru-RU" b="1" dirty="0" err="1" smtClean="0"/>
              <a:t>Сулимов</a:t>
            </a:r>
            <a:r>
              <a:rPr lang="ru-RU" b="1" dirty="0" smtClean="0"/>
              <a:t> </a:t>
            </a:r>
            <a:r>
              <a:rPr lang="ru-RU" b="1" dirty="0" smtClean="0"/>
              <a:t>– директор кинотеатра             </a:t>
            </a:r>
          </a:p>
          <a:p>
            <a:r>
              <a:rPr lang="ru-RU" b="1" dirty="0" smtClean="0"/>
              <a:t>   </a:t>
            </a:r>
            <a:r>
              <a:rPr lang="ru-RU" b="1" dirty="0" smtClean="0"/>
              <a:t> </a:t>
            </a:r>
            <a:r>
              <a:rPr lang="ru-RU" b="1" dirty="0" smtClean="0"/>
              <a:t>в п.  Белая Берёзка.</a:t>
            </a:r>
          </a:p>
          <a:p>
            <a:r>
              <a:rPr lang="ru-RU" dirty="0" smtClean="0"/>
              <a:t>        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3008313" cy="20764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после войны, в 50 –е годы, </a:t>
            </a:r>
            <a:br>
              <a:rPr lang="ru-RU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>
                <a:ln w="190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инициативе бывших партизан бригады им. Чапаева был установлен  деревянный, небольшой  обелиск. 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0" dirty="0"/>
          </a:p>
        </p:txBody>
      </p:sp>
      <p:pic>
        <p:nvPicPr>
          <p:cNvPr id="6" name="Содержимое 4" descr="IMG_0004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194175" y="620713"/>
            <a:ext cx="3873500" cy="55054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Победы_06</Template>
  <TotalTime>195</TotalTime>
  <Words>1037</Words>
  <Application>Microsoft Office PowerPoint</Application>
  <PresentationFormat>Экран (4:3)</PresentationFormat>
  <Paragraphs>250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День Победы_06</vt:lpstr>
      <vt:lpstr>Слайд 1</vt:lpstr>
      <vt:lpstr>Слайд 2</vt:lpstr>
      <vt:lpstr>Слайд 3</vt:lpstr>
      <vt:lpstr>Меличи – лесное урочище Холмовского лесничества, находится в 12 км от п. Белая Берёзка и приблизительно в 2 –ух км от автодороги</vt:lpstr>
      <vt:lpstr>Слайд 5</vt:lpstr>
      <vt:lpstr>Слайд 6</vt:lpstr>
      <vt:lpstr>Слайд 7</vt:lpstr>
      <vt:lpstr>ОБЕЛИСК  НА БРАТСКОЙ МОГИЛЕ</vt:lpstr>
      <vt:lpstr>        А после войны, в 50 –е годы,  по инициативе бывших партизан бригады им. Чапаева был установлен  деревянный, небольшой  обелиск.   </vt:lpstr>
      <vt:lpstr>В 60-е годы   вместо  деревянного памятника появился  обелиск из бетона</vt:lpstr>
      <vt:lpstr>Там похоронены партизаны и мирные жители.  В 90-е годы был поставлен трёхметровый  крест в честь мирных жителей.</vt:lpstr>
      <vt:lpstr>Слайд 12</vt:lpstr>
      <vt:lpstr>Карта-схема партизанского движения в Трубчевском районе</vt:lpstr>
      <vt:lpstr>В 1942-43 годах здесь находилась главная база партизанской бригады им. Чапаева  (комбриг Кошелев В.И.)</vt:lpstr>
      <vt:lpstr>Василий Иванович Кошелев –  партизанский командир бригады им. Чапаева </vt:lpstr>
      <vt:lpstr>Илларион Антонович Гудзенко – подполковник, командир  бригады им. Ворошилова № 2</vt:lpstr>
      <vt:lpstr>В 1943 году партизанские отряды  оказались блокированными немцами в районе Меличей</vt:lpstr>
      <vt:lpstr>На бетонном обелиске укреплена плита с именами 79 погибших партизан</vt:lpstr>
      <vt:lpstr>Преклоним голову и стоя помолчим, Помянем невернувшихся из боя. (Л.Г. Лескова)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Автор: Комелягин Алексей Александрович, 14 лет, МБОУ Белоберезковская СОШ № 1 Руководитель: Комелягина Наталья Ивановна, педагог дополнительного образования, МБОУ Белоберезковская СОШ № 1 Консультант: Крещик Сергей Андреевич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31</cp:revision>
  <dcterms:created xsi:type="dcterms:W3CDTF">2013-03-16T20:41:41Z</dcterms:created>
  <dcterms:modified xsi:type="dcterms:W3CDTF">2015-04-18T19:51:01Z</dcterms:modified>
</cp:coreProperties>
</file>